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370" r:id="rId2"/>
    <p:sldId id="367" r:id="rId3"/>
    <p:sldId id="396" r:id="rId4"/>
    <p:sldId id="392" r:id="rId5"/>
    <p:sldId id="394" r:id="rId6"/>
    <p:sldId id="395" r:id="rId7"/>
    <p:sldId id="393" r:id="rId8"/>
    <p:sldId id="307" r:id="rId9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018"/>
    <a:srgbClr val="01E1EF"/>
    <a:srgbClr val="FFFFFF"/>
    <a:srgbClr val="233032"/>
    <a:srgbClr val="F95959"/>
    <a:srgbClr val="A83018"/>
    <a:srgbClr val="3A3C3F"/>
    <a:srgbClr val="243133"/>
    <a:srgbClr val="363E43"/>
    <a:srgbClr val="4252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579" autoAdjust="0"/>
    <p:restoredTop sz="94660"/>
  </p:normalViewPr>
  <p:slideViewPr>
    <p:cSldViewPr snapToGrid="0">
      <p:cViewPr varScale="1">
        <p:scale>
          <a:sx n="84" d="100"/>
          <a:sy n="84" d="100"/>
        </p:scale>
        <p:origin x="226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624419" y="1221437"/>
            <a:ext cx="10943167" cy="4221447"/>
          </a:xfrm>
          <a:prstGeom prst="rect">
            <a:avLst/>
          </a:prstGeom>
        </p:spPr>
        <p:txBody>
          <a:bodyPr lIns="121917" tIns="60958" rIns="121917" bIns="60958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609600" y="579481"/>
            <a:ext cx="8559800" cy="533316"/>
          </a:xfrm>
          <a:prstGeom prst="rect">
            <a:avLst/>
          </a:prstGeom>
        </p:spPr>
        <p:txBody>
          <a:bodyPr lIns="121917" tIns="60958" rIns="121917" bIns="60958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0112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C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2018/10/17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7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-7302" y="3522345"/>
            <a:ext cx="1220914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小车</a:t>
            </a:r>
            <a:r>
              <a:rPr lang="en-US" altLang="zh-CN" sz="4400" dirty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PID</a:t>
            </a:r>
            <a:r>
              <a:rPr lang="zh-CN" altLang="en-US" sz="4400" dirty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控制进程开发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-7302" y="5335270"/>
            <a:ext cx="122091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创客学院  陈老师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-7620" y="1999615"/>
            <a:ext cx="122097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平衡小车项目开发</a:t>
            </a:r>
            <a:endParaRPr lang="zh-CN" altLang="zh-CN" sz="6000" dirty="0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37290" y="4940935"/>
            <a:ext cx="12240000" cy="50400"/>
          </a:xfrm>
          <a:prstGeom prst="rect">
            <a:avLst/>
          </a:prstGeom>
          <a:solidFill>
            <a:srgbClr val="F8F018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  <a:p>
            <a:pPr algn="just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8240" y="1315720"/>
            <a:ext cx="12240000" cy="50400"/>
          </a:xfrm>
          <a:prstGeom prst="rect">
            <a:avLst/>
          </a:prstGeom>
          <a:solidFill>
            <a:srgbClr val="F8F018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  <a:p>
            <a:pPr algn="just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691196" y="594995"/>
            <a:ext cx="106633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61FFFD"/>
                </a:solidFill>
                <a:latin typeface="微软雅黑" panose="020B0503020204020204" charset="-122"/>
                <a:ea typeface="微软雅黑" panose="020B0503020204020204" charset="-122"/>
              </a:rPr>
              <a:t>平衡小车项目开发</a:t>
            </a:r>
            <a:r>
              <a:rPr lang="en-US" altLang="zh-CN" sz="4400" dirty="0">
                <a:solidFill>
                  <a:srgbClr val="61FFFD"/>
                </a:solidFill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altLang="en-US" sz="4400" dirty="0">
                <a:solidFill>
                  <a:srgbClr val="61FFFD"/>
                </a:solidFill>
                <a:latin typeface="微软雅黑" panose="020B0503020204020204" charset="-122"/>
                <a:ea typeface="微软雅黑" panose="020B0503020204020204" charset="-122"/>
              </a:rPr>
              <a:t>小车</a:t>
            </a:r>
            <a:r>
              <a:rPr lang="en-US" altLang="zh-CN" sz="4400" dirty="0">
                <a:solidFill>
                  <a:srgbClr val="61FFFD"/>
                </a:solidFill>
                <a:latin typeface="微软雅黑" panose="020B0503020204020204" charset="-122"/>
                <a:ea typeface="微软雅黑" panose="020B0503020204020204" charset="-122"/>
              </a:rPr>
              <a:t>PID</a:t>
            </a:r>
            <a:r>
              <a:rPr lang="zh-CN" altLang="en-US" sz="4400" dirty="0">
                <a:solidFill>
                  <a:srgbClr val="61FFFD"/>
                </a:solidFill>
                <a:latin typeface="微软雅黑" panose="020B0503020204020204" charset="-122"/>
                <a:ea typeface="微软雅黑" panose="020B0503020204020204" charset="-122"/>
              </a:rPr>
              <a:t>控制进程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DEE0181-E152-42F3-89B9-B66CB1AC0EDE}"/>
              </a:ext>
            </a:extLst>
          </p:cNvPr>
          <p:cNvSpPr txBox="1"/>
          <p:nvPr/>
        </p:nvSpPr>
        <p:spPr>
          <a:xfrm>
            <a:off x="1791970" y="2092325"/>
            <a:ext cx="99034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PWM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直流电机驱动功能开发</a:t>
            </a:r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2800" dirty="0">
              <a:solidFill>
                <a:srgbClr val="F8F018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800" dirty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正交码盘速度检测功能开发</a:t>
            </a:r>
          </a:p>
          <a:p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小车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PID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控制功能开发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844EF93-71B1-439E-AC6C-D0A71B8768D9}"/>
              </a:ext>
            </a:extLst>
          </p:cNvPr>
          <p:cNvSpPr txBox="1"/>
          <p:nvPr/>
        </p:nvSpPr>
        <p:spPr>
          <a:xfrm>
            <a:off x="993775" y="2061845"/>
            <a:ext cx="797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>
                <a:solidFill>
                  <a:srgbClr val="F8F018"/>
                </a:solidFill>
                <a:latin typeface="Arial Unicode MS" panose="020B0604020202020204" charset="-122"/>
                <a:ea typeface="Arial Unicode MS" panose="020B0604020202020204" charset="-122"/>
              </a:rPr>
              <a:t>1</a:t>
            </a:r>
            <a:r>
              <a:rPr lang="en-US" altLang="zh-CN" sz="2800">
                <a:solidFill>
                  <a:srgbClr val="F8F018"/>
                </a:solidFill>
              </a:rPr>
              <a:t> /</a:t>
            </a:r>
          </a:p>
        </p:txBody>
      </p:sp>
      <p:sp>
        <p:nvSpPr>
          <p:cNvPr id="21" name="等腰三角形 20">
            <a:extLst>
              <a:ext uri="{FF2B5EF4-FFF2-40B4-BE49-F238E27FC236}">
                <a16:creationId xmlns:a16="http://schemas.microsoft.com/office/drawing/2014/main" id="{B291AF49-11D0-48B8-8E3C-9746B012E83D}"/>
              </a:ext>
            </a:extLst>
          </p:cNvPr>
          <p:cNvSpPr/>
          <p:nvPr/>
        </p:nvSpPr>
        <p:spPr>
          <a:xfrm rot="5400000">
            <a:off x="582930" y="3079438"/>
            <a:ext cx="327025" cy="299085"/>
          </a:xfrm>
          <a:prstGeom prst="triangle">
            <a:avLst/>
          </a:prstGeom>
          <a:solidFill>
            <a:srgbClr val="F8F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0528061-1666-4328-91E5-AB3064C1A9DA}"/>
              </a:ext>
            </a:extLst>
          </p:cNvPr>
          <p:cNvSpPr txBox="1"/>
          <p:nvPr/>
        </p:nvSpPr>
        <p:spPr>
          <a:xfrm>
            <a:off x="994410" y="2982595"/>
            <a:ext cx="797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dirty="0">
                <a:solidFill>
                  <a:srgbClr val="F8F018"/>
                </a:solidFill>
                <a:latin typeface="Arial Unicode MS" panose="020B0604020202020204" charset="-122"/>
                <a:ea typeface="Arial Unicode MS" panose="020B0604020202020204" charset="-122"/>
              </a:rPr>
              <a:t>2 </a:t>
            </a:r>
            <a:r>
              <a:rPr lang="en-US" altLang="zh-CN" sz="2800" dirty="0">
                <a:solidFill>
                  <a:srgbClr val="F8F018"/>
                </a:solidFill>
              </a:rPr>
              <a:t>/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A7824F4-DF84-4017-AD9C-E70EB0DD5F77}"/>
              </a:ext>
            </a:extLst>
          </p:cNvPr>
          <p:cNvSpPr txBox="1"/>
          <p:nvPr/>
        </p:nvSpPr>
        <p:spPr>
          <a:xfrm>
            <a:off x="1009650" y="3823335"/>
            <a:ext cx="797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800" dirty="0">
                <a:solidFill>
                  <a:srgbClr val="F8F018"/>
                </a:solidFill>
                <a:latin typeface="Arial Unicode MS" panose="020B0604020202020204" charset="-122"/>
                <a:ea typeface="Arial Unicode MS" panose="020B0604020202020204" charset="-122"/>
              </a:rPr>
              <a:t>3 </a:t>
            </a:r>
            <a:r>
              <a:rPr lang="en-US" altLang="zh-CN" sz="2800" dirty="0">
                <a:solidFill>
                  <a:srgbClr val="F8F018"/>
                </a:solidFill>
              </a:rPr>
              <a:t>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701336" y="503667"/>
            <a:ext cx="8559800" cy="533316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rgbClr val="01E1EF"/>
                </a:solidFill>
                <a:latin typeface="微软雅黑" pitchFamily="34" charset="-122"/>
                <a:ea typeface="微软雅黑" pitchFamily="34" charset="-122"/>
              </a:rPr>
              <a:t>平衡小车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B7C90CB-CCFF-4378-8C18-67890DAA3C02}"/>
              </a:ext>
            </a:extLst>
          </p:cNvPr>
          <p:cNvSpPr txBox="1"/>
          <p:nvPr/>
        </p:nvSpPr>
        <p:spPr>
          <a:xfrm>
            <a:off x="701336" y="17755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1007DBA-3839-44D9-AB59-3CE072978D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1" t="11407" r="-1111" b="13778"/>
          <a:stretch/>
        </p:blipFill>
        <p:spPr>
          <a:xfrm>
            <a:off x="793701" y="1304813"/>
            <a:ext cx="91440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640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710213" y="642357"/>
            <a:ext cx="8559800" cy="533316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rgbClr val="01E1EF"/>
                </a:solidFill>
                <a:latin typeface="微软雅黑" pitchFamily="34" charset="-122"/>
                <a:ea typeface="微软雅黑" pitchFamily="34" charset="-122"/>
              </a:rPr>
              <a:t>增量式编码器</a:t>
            </a:r>
          </a:p>
        </p:txBody>
      </p:sp>
      <p:pic>
        <p:nvPicPr>
          <p:cNvPr id="5121" name="Picture 1" descr="F://softdata/youdaobiji/qqADCC391F5FFAE479B60E18F18413C5B6/d404b47986914fcdbeb7813da9d67ff3/clipboard.png">
            <a:extLst>
              <a:ext uri="{FF2B5EF4-FFF2-40B4-BE49-F238E27FC236}">
                <a16:creationId xmlns:a16="http://schemas.microsoft.com/office/drawing/2014/main" id="{27FAD434-11C2-472D-8077-2955C1C74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551" y="2356400"/>
            <a:ext cx="8859915" cy="4048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F5E7D3B-68AA-4C0A-B711-CDBB74C4E640}"/>
              </a:ext>
            </a:extLst>
          </p:cNvPr>
          <p:cNvSpPr txBox="1"/>
          <p:nvPr/>
        </p:nvSpPr>
        <p:spPr>
          <a:xfrm>
            <a:off x="710213" y="1391239"/>
            <a:ext cx="77040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增量式编码器是将位移转换成周期性的电信号，再把这个电信号转变成计数脉冲，用脉冲的个数表示位移的大小。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EDD9791-D7D6-45C9-B0B8-D46EC455A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6322" y="2356400"/>
            <a:ext cx="2488144" cy="212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496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710213" y="642357"/>
            <a:ext cx="8559800" cy="533316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rgbClr val="01E1EF"/>
                </a:solidFill>
                <a:latin typeface="微软雅黑" pitchFamily="34" charset="-122"/>
                <a:ea typeface="微软雅黑" pitchFamily="34" charset="-122"/>
              </a:rPr>
              <a:t>STM32-</a:t>
            </a:r>
            <a:r>
              <a:rPr lang="zh-CN" altLang="en-US" dirty="0">
                <a:solidFill>
                  <a:srgbClr val="01E1EF"/>
                </a:solidFill>
                <a:latin typeface="微软雅黑" pitchFamily="34" charset="-122"/>
                <a:ea typeface="微软雅黑" pitchFamily="34" charset="-122"/>
              </a:rPr>
              <a:t>编码器实验</a:t>
            </a:r>
          </a:p>
        </p:txBody>
      </p:sp>
      <p:pic>
        <p:nvPicPr>
          <p:cNvPr id="8194" name="Picture 2" descr="https://timgsa.baidu.com/timg?image&amp;quality=80&amp;size=b9999_10000&amp;sec=1536150634169&amp;di=304e65ea16456303c162f94355d1c565&amp;imgtype=0&amp;src=http%3A%2F%2Fwww.hqew.com%2Ffile%2Ftech2%2Fpic%2F2013%2F0125%2F2013032704182741920532.gif">
            <a:extLst>
              <a:ext uri="{FF2B5EF4-FFF2-40B4-BE49-F238E27FC236}">
                <a16:creationId xmlns:a16="http://schemas.microsoft.com/office/drawing/2014/main" id="{9D9D7553-FDE4-42CD-ADAA-607A180425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416"/>
          <a:stretch/>
        </p:blipFill>
        <p:spPr bwMode="auto">
          <a:xfrm>
            <a:off x="840601" y="1344359"/>
            <a:ext cx="8275967" cy="3072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A79A00D-37B0-4B2F-9DFF-44FDF63F2D13}"/>
              </a:ext>
            </a:extLst>
          </p:cNvPr>
          <p:cNvSpPr txBox="1"/>
          <p:nvPr/>
        </p:nvSpPr>
        <p:spPr>
          <a:xfrm>
            <a:off x="710213" y="4663085"/>
            <a:ext cx="806980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注：编码器轴每旋转一圈，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相和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相都发出相同的脉冲个数，但是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相和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相之间存在一个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90°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（电气角的一周期为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360°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）的电气角相位差，可以根据这个相位差来判断编码器旋转的方向是正转还是反转，正转时，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相超前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90°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先进行相位输出，反转时，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相超前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90°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先进行相位输出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如下图所示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。把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两相接入单片机接口既可以获得具体的信息。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9520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710213" y="642357"/>
            <a:ext cx="8559800" cy="533316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rgbClr val="01E1EF"/>
                </a:solidFill>
                <a:latin typeface="微软雅黑" pitchFamily="34" charset="-122"/>
                <a:ea typeface="微软雅黑" pitchFamily="34" charset="-122"/>
              </a:rPr>
              <a:t>STM32</a:t>
            </a:r>
            <a:r>
              <a:rPr lang="zh-CN" altLang="en-US" dirty="0">
                <a:solidFill>
                  <a:srgbClr val="01E1EF"/>
                </a:solidFill>
                <a:latin typeface="微软雅黑" pitchFamily="34" charset="-122"/>
                <a:ea typeface="微软雅黑" pitchFamily="34" charset="-122"/>
              </a:rPr>
              <a:t>编码器接口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7E9F02-E1A7-4FA7-BF68-B45C3F64F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213" y="1459332"/>
            <a:ext cx="9199708" cy="475631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24EEB20-B094-4D78-A4B3-CFAB89064DB6}"/>
              </a:ext>
            </a:extLst>
          </p:cNvPr>
          <p:cNvSpPr/>
          <p:nvPr/>
        </p:nvSpPr>
        <p:spPr>
          <a:xfrm>
            <a:off x="710213" y="1459332"/>
            <a:ext cx="2956265" cy="2872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、读取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CNT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就是编码器输出脉冲的个数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、当电机正向转动时，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CNT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向上计数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、当电机反转时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CNT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向下计数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TIMx_CR1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寄存器的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DIR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位（第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位） 标识了方向</a:t>
            </a:r>
            <a:endParaRPr lang="en-US" altLang="zh-CN" dirty="0"/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5153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68883" y="789088"/>
            <a:ext cx="8559800" cy="533316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rgbClr val="01E1EF"/>
                </a:solidFill>
                <a:latin typeface="微软雅黑" pitchFamily="34" charset="-122"/>
                <a:ea typeface="微软雅黑" pitchFamily="34" charset="-122"/>
              </a:rPr>
              <a:t>STM32-</a:t>
            </a:r>
            <a:r>
              <a:rPr lang="zh-CN" altLang="en-US" dirty="0">
                <a:solidFill>
                  <a:srgbClr val="01E1EF"/>
                </a:solidFill>
                <a:latin typeface="微软雅黑" pitchFamily="34" charset="-122"/>
                <a:ea typeface="微软雅黑" pitchFamily="34" charset="-122"/>
              </a:rPr>
              <a:t>编码器实验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4E35A15-C005-430C-A589-7E2FCBC07886}"/>
              </a:ext>
            </a:extLst>
          </p:cNvPr>
          <p:cNvGrpSpPr/>
          <p:nvPr/>
        </p:nvGrpSpPr>
        <p:grpSpPr>
          <a:xfrm>
            <a:off x="575024" y="1556556"/>
            <a:ext cx="8258879" cy="4908606"/>
            <a:chOff x="1064628" y="1616480"/>
            <a:chExt cx="8258879" cy="4908606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D011FE0-B0CC-471B-A28C-D0456B0BAB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7190"/>
            <a:stretch/>
          </p:blipFill>
          <p:spPr>
            <a:xfrm>
              <a:off x="3191729" y="1616480"/>
              <a:ext cx="6131778" cy="2382056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2FEE2103-539D-4138-8E08-EC53F8D28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1728" y="4060614"/>
              <a:ext cx="6131778" cy="2464472"/>
            </a:xfrm>
            <a:prstGeom prst="rect">
              <a:avLst/>
            </a:prstGeom>
          </p:spPr>
        </p:pic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EF49E7C2-19B8-432B-A496-BA3C17CCCDB7}"/>
                </a:ext>
              </a:extLst>
            </p:cNvPr>
            <p:cNvGrpSpPr/>
            <p:nvPr/>
          </p:nvGrpSpPr>
          <p:grpSpPr>
            <a:xfrm>
              <a:off x="1064628" y="1630218"/>
              <a:ext cx="5614120" cy="4894868"/>
              <a:chOff x="1064628" y="1630218"/>
              <a:chExt cx="5614120" cy="4894868"/>
            </a:xfrm>
          </p:grpSpPr>
          <p:pic>
            <p:nvPicPr>
              <p:cNvPr id="2" name="图片 1">
                <a:extLst>
                  <a:ext uri="{FF2B5EF4-FFF2-40B4-BE49-F238E27FC236}">
                    <a16:creationId xmlns:a16="http://schemas.microsoft.com/office/drawing/2014/main" id="{5E57CD23-9C45-42FA-B6D0-F5CC711A3A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4628" y="1630218"/>
                <a:ext cx="2051436" cy="4438694"/>
              </a:xfrm>
              <a:prstGeom prst="rect">
                <a:avLst/>
              </a:prstGeom>
            </p:spPr>
          </p:pic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B0D23A6A-90CE-485B-8FDE-1BA75D22FE76}"/>
                  </a:ext>
                </a:extLst>
              </p:cNvPr>
              <p:cNvSpPr/>
              <p:nvPr/>
            </p:nvSpPr>
            <p:spPr>
              <a:xfrm>
                <a:off x="1064628" y="6068911"/>
                <a:ext cx="2051436" cy="456175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驱动板</a:t>
                </a: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BA692C1E-5251-4E28-B98E-67F05AF671AE}"/>
                  </a:ext>
                </a:extLst>
              </p:cNvPr>
              <p:cNvSpPr/>
              <p:nvPr/>
            </p:nvSpPr>
            <p:spPr>
              <a:xfrm>
                <a:off x="4627312" y="3905990"/>
                <a:ext cx="2051436" cy="456175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核心板</a:t>
                </a:r>
              </a:p>
            </p:txBody>
          </p:sp>
        </p:grp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56806C14-3F5A-4C27-ABE9-368C23B2613E}"/>
              </a:ext>
            </a:extLst>
          </p:cNvPr>
          <p:cNvSpPr txBox="1"/>
          <p:nvPr/>
        </p:nvSpPr>
        <p:spPr>
          <a:xfrm>
            <a:off x="9028683" y="1570294"/>
            <a:ext cx="288412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电机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</a:p>
          <a:p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INC_LEFT_A  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  PE9</a:t>
            </a:r>
          </a:p>
          <a:p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INC_LEFT_B  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PE11</a:t>
            </a:r>
          </a:p>
          <a:p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(TIN1-CH1 </a:t>
            </a:r>
            <a:r>
              <a:rPr lang="zh-CN" altLang="en-US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和 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TIN1-CH2)</a:t>
            </a:r>
          </a:p>
          <a:p>
            <a:endParaRPr lang="en-US" altLang="zh-CN" dirty="0">
              <a:solidFill>
                <a:srgbClr val="F8F018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r>
              <a:rPr lang="zh-CN" altLang="en-US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电机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</a:p>
          <a:p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INC_RIGHT_A  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  PA0</a:t>
            </a:r>
          </a:p>
          <a:p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INC_RIGHT _B  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PA1</a:t>
            </a:r>
          </a:p>
          <a:p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(TIN2-CH1 </a:t>
            </a:r>
            <a:r>
              <a:rPr lang="zh-CN" altLang="en-US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和 </a:t>
            </a:r>
            <a:r>
              <a:rPr lang="en-US" altLang="zh-CN" dirty="0">
                <a:solidFill>
                  <a:srgbClr val="F8F0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TIN2-CH2)</a:t>
            </a:r>
            <a:endParaRPr lang="en-US" altLang="zh-CN" dirty="0">
              <a:solidFill>
                <a:srgbClr val="F8F01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rgbClr val="F8F018"/>
                </a:solidFill>
              </a:rPr>
              <a:t> </a:t>
            </a:r>
            <a:endParaRPr lang="zh-CN" altLang="en-US" dirty="0">
              <a:solidFill>
                <a:srgbClr val="F8F01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60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底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830" y="-55245"/>
            <a:ext cx="12254865" cy="7113270"/>
          </a:xfrm>
          <a:prstGeom prst="rect">
            <a:avLst/>
          </a:prstGeom>
        </p:spPr>
      </p:pic>
      <p:pic>
        <p:nvPicPr>
          <p:cNvPr id="5" name="图片 4" descr="创客学院微信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933" y="4649470"/>
            <a:ext cx="1454785" cy="14547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125220" y="3880485"/>
            <a:ext cx="2882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F8F018"/>
                </a:solidFill>
                <a:latin typeface="微软雅黑" panose="020B0503020204020204" charset="-122"/>
                <a:ea typeface="微软雅黑" panose="020B0503020204020204" charset="-122"/>
              </a:rPr>
              <a:t>扫一扫</a:t>
            </a:r>
            <a:r>
              <a:rPr lang="zh-CN" altLang="en-US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，获取更多信息</a:t>
            </a:r>
          </a:p>
        </p:txBody>
      </p:sp>
      <p:sp>
        <p:nvSpPr>
          <p:cNvPr id="11" name="矩形 10"/>
          <p:cNvSpPr/>
          <p:nvPr/>
        </p:nvSpPr>
        <p:spPr>
          <a:xfrm>
            <a:off x="1203325" y="4310063"/>
            <a:ext cx="2286000" cy="2152650"/>
          </a:xfrm>
          <a:prstGeom prst="rect">
            <a:avLst/>
          </a:prstGeom>
          <a:solidFill>
            <a:srgbClr val="44444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descr="创客学院微信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933" y="4658995"/>
            <a:ext cx="1454785" cy="145478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943350" y="4869180"/>
            <a:ext cx="54768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 </a:t>
            </a:r>
            <a:r>
              <a:rPr lang="zh-CN" altLang="en-US" sz="6000">
                <a:solidFill>
                  <a:srgbClr val="F8F018"/>
                </a:solidFill>
                <a:latin typeface="微软雅黑" panose="020B0503020204020204" charset="-122"/>
                <a:ea typeface="微软雅黑" panose="020B0503020204020204" charset="-122"/>
              </a:rPr>
              <a:t>YOU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2561</TotalTime>
  <Words>298</Words>
  <Application>Microsoft Office PowerPoint</Application>
  <PresentationFormat>宽屏</PresentationFormat>
  <Paragraphs>38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Arial Unicode MS</vt:lpstr>
      <vt:lpstr>宋体</vt:lpstr>
      <vt:lpstr>微软雅黑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平衡小车</vt:lpstr>
      <vt:lpstr>增量式编码器</vt:lpstr>
      <vt:lpstr>STM32-编码器实验</vt:lpstr>
      <vt:lpstr>STM32编码器接口</vt:lpstr>
      <vt:lpstr>STM32-编码器实验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lenovo-pc</dc:creator>
  <cp:lastModifiedBy>优昙一现</cp:lastModifiedBy>
  <cp:revision>366</cp:revision>
  <dcterms:created xsi:type="dcterms:W3CDTF">2017-06-19T10:32:00Z</dcterms:created>
  <dcterms:modified xsi:type="dcterms:W3CDTF">2018-10-17T10:40:22Z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